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216" autoAdjust="0"/>
  </p:normalViewPr>
  <p:slideViewPr>
    <p:cSldViewPr snapToGrid="0">
      <p:cViewPr varScale="1">
        <p:scale>
          <a:sx n="59" d="100"/>
          <a:sy n="59" d="100"/>
        </p:scale>
        <p:origin x="16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Децентрализация</a:t>
            </a:r>
            <a:r>
              <a:rPr lang="ru-RU" sz="2400" b="1" baseline="0" dirty="0"/>
              <a:t> ЛЦ по данным опроса поставщиков. </a:t>
            </a:r>
          </a:p>
          <a:p>
            <a:pPr>
              <a:defRPr/>
            </a:pPr>
            <a:r>
              <a:rPr lang="ru-RU" sz="2000" baseline="0" dirty="0"/>
              <a:t>Данные по 148 поставщикам</a:t>
            </a:r>
            <a:endParaRPr lang="ru-RU" sz="2000" dirty="0"/>
          </a:p>
        </c:rich>
      </c:tx>
      <c:layout>
        <c:manualLayout>
          <c:xMode val="edge"/>
          <c:yMode val="edge"/>
          <c:x val="0.128608031627918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D7-4393-94AE-02AE67721D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D7-4393-94AE-02AE67721D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'[% изменения закупочной стоимости.xlsx]Лист4'!$A$21:$A$22</c:f>
              <c:strCache>
                <c:ptCount val="2"/>
                <c:pt idx="0">
                  <c:v>Сам возить не будет</c:v>
                </c:pt>
                <c:pt idx="1">
                  <c:v>Будут возить со средней наценкой в 20%</c:v>
                </c:pt>
              </c:strCache>
            </c:strRef>
          </c:cat>
          <c:val>
            <c:numRef>
              <c:f>'[% изменения закупочной стоимости.xlsx]Лист4'!$B$21:$B$22</c:f>
              <c:numCache>
                <c:formatCode>0.00%</c:formatCode>
                <c:ptCount val="2"/>
                <c:pt idx="0" formatCode="0%">
                  <c:v>0.91216216216216217</c:v>
                </c:pt>
                <c:pt idx="1">
                  <c:v>8.7837837837837829E-2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DD7-4393-94AE-02AE67721DE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4F838-B757-4AFD-A8B7-D680E24AA7CB}" type="datetimeFigureOut">
              <a:rPr lang="ru-RU" smtClean="0"/>
              <a:t>19.09.2019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62FD2-9BB1-40C3-AB85-E40D95317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2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209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34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43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41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3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966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50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668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848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293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400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2FD2-9BB1-40C3-AB85-E40D95317A6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0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11836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Цепочка поставок </a:t>
            </a:r>
            <a:br>
              <a:rPr lang="ru-RU" sz="5400" b="1" dirty="0" smtClean="0"/>
            </a:br>
            <a:r>
              <a:rPr lang="ru-RU" sz="5400" b="1" dirty="0" smtClean="0"/>
              <a:t>ТС «Командор»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406955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0" y="5205338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централизация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398417"/>
            <a:ext cx="10192795" cy="4724640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Рисунок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532949"/>
              </p:ext>
            </p:extLst>
          </p:nvPr>
        </p:nvGraphicFramePr>
        <p:xfrm>
          <a:off x="304800" y="316136"/>
          <a:ext cx="11754678" cy="5316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3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486400"/>
            <a:ext cx="10540380" cy="1143724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</a:t>
            </a:r>
            <a:r>
              <a:rPr lang="ru-RU" dirty="0"/>
              <a:t>эффективности цепи поставок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238538"/>
            <a:ext cx="10192795" cy="53936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Рентабельность цепи поставок.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Уровень логистических затрат.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Наценка.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Доход ЦП.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Представленность.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Оборачиваемость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GMROI.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8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486400"/>
            <a:ext cx="10540380" cy="1143724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моменты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238538"/>
            <a:ext cx="10192795" cy="53936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Рост централизации, укрупнение поставок.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Консолидированная доставка, </a:t>
            </a:r>
            <a:r>
              <a:rPr lang="ru-RU" sz="2800" dirty="0" err="1" smtClean="0">
                <a:solidFill>
                  <a:schemeClr val="tx1"/>
                </a:solidFill>
              </a:rPr>
              <a:t>пулинг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Ускорение и удешевление потоков ФРОВ.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Снижение транспортных затрат на единицу товара.</a:t>
            </a:r>
          </a:p>
          <a:p>
            <a:r>
              <a:rPr lang="ru-RU" sz="2800" dirty="0" err="1" smtClean="0">
                <a:solidFill>
                  <a:schemeClr val="tx1"/>
                </a:solidFill>
              </a:rPr>
              <a:t>Дезинтермедиация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Технологии обработки товара без хранения.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Доверительная приёмка.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123057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398417"/>
            <a:ext cx="10192795" cy="47246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+7-961-220-00-70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xristenkole@sm-komandor.ru</a:t>
            </a:r>
            <a:endParaRPr lang="ru-RU" sz="2800" b="1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542" y="4922761"/>
            <a:ext cx="8834257" cy="1507067"/>
          </a:xfrm>
        </p:spPr>
        <p:txBody>
          <a:bodyPr/>
          <a:lstStyle/>
          <a:p>
            <a:r>
              <a:rPr lang="ru-RU" dirty="0" smtClean="0"/>
              <a:t>Логистика в красноярском крае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192796" cy="3615267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Площадь Красноярского края </a:t>
            </a:r>
            <a:r>
              <a:rPr lang="ru-RU" sz="28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>
                <a:solidFill>
                  <a:schemeClr val="tx1"/>
                </a:solidFill>
              </a:rPr>
              <a:t>366 797 </a:t>
            </a:r>
            <a:r>
              <a:rPr lang="ru-RU" sz="2800" dirty="0">
                <a:solidFill>
                  <a:schemeClr val="tx1"/>
                </a:solidFill>
              </a:rPr>
              <a:t>км²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Население </a:t>
            </a:r>
            <a:r>
              <a:rPr lang="ru-RU" sz="28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>
                <a:solidFill>
                  <a:schemeClr val="tx1"/>
                </a:solidFill>
              </a:rPr>
              <a:t>876 000 </a:t>
            </a:r>
            <a:r>
              <a:rPr lang="ru-RU" sz="2800" dirty="0">
                <a:solidFill>
                  <a:schemeClr val="tx1"/>
                </a:solidFill>
              </a:rPr>
              <a:t>человек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Плотность </a:t>
            </a:r>
            <a:r>
              <a:rPr lang="ru-RU" sz="2800" dirty="0" smtClean="0">
                <a:solidFill>
                  <a:schemeClr val="tx1"/>
                </a:solidFill>
              </a:rPr>
              <a:t>населения </a:t>
            </a:r>
            <a:r>
              <a:rPr lang="ru-RU" sz="2800" b="1" dirty="0" smtClean="0">
                <a:solidFill>
                  <a:schemeClr val="tx1"/>
                </a:solidFill>
              </a:rPr>
              <a:t>1,21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чел./км²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Для сравнения: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Плотность населения в НСО </a:t>
            </a:r>
            <a:r>
              <a:rPr lang="ru-RU" sz="2800" b="1" dirty="0">
                <a:solidFill>
                  <a:schemeClr val="tx1"/>
                </a:solidFill>
              </a:rPr>
              <a:t>15,71 </a:t>
            </a:r>
            <a:r>
              <a:rPr lang="ru-RU" sz="2800" dirty="0">
                <a:solidFill>
                  <a:schemeClr val="tx1"/>
                </a:solidFill>
              </a:rPr>
              <a:t>чел./км² 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Плотность населения </a:t>
            </a:r>
            <a:r>
              <a:rPr lang="ru-RU" sz="2800" dirty="0" smtClean="0">
                <a:solidFill>
                  <a:schemeClr val="tx1"/>
                </a:solidFill>
              </a:rPr>
              <a:t>в центральной России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&gt; </a:t>
            </a:r>
            <a:r>
              <a:rPr lang="ru-RU" sz="2800" b="1" dirty="0" smtClean="0">
                <a:solidFill>
                  <a:schemeClr val="tx1"/>
                </a:solidFill>
              </a:rPr>
              <a:t>60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чел./км² </a:t>
            </a:r>
          </a:p>
        </p:txBody>
      </p:sp>
    </p:spTree>
    <p:extLst>
      <p:ext uri="{BB962C8B-B14F-4D97-AF65-F5344CB8AC3E}">
        <p14:creationId xmlns:p14="http://schemas.microsoft.com/office/powerpoint/2010/main" val="42243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757297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/>
              <a:t>Логистика в красноярском крае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478972"/>
            <a:ext cx="9618029" cy="435428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Отсутствие свободных к аренде складских площадей класса «А».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Отсутствие возвратных потоков на запад.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Слабо представлены национальные 3</a:t>
            </a:r>
            <a:r>
              <a:rPr lang="en-US" sz="2800" dirty="0">
                <a:solidFill>
                  <a:schemeClr val="tx1"/>
                </a:solidFill>
              </a:rPr>
              <a:t>PL</a:t>
            </a:r>
            <a:r>
              <a:rPr lang="ru-RU" sz="2800" dirty="0">
                <a:solidFill>
                  <a:schemeClr val="tx1"/>
                </a:solidFill>
              </a:rPr>
              <a:t>-операторы.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Нет совместной доставки поставщиков в сети из центральной части страны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Высокая доля локализации поставляемого товара.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14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342" y="5529942"/>
            <a:ext cx="9809618" cy="1242908"/>
          </a:xfrm>
        </p:spPr>
        <p:txBody>
          <a:bodyPr>
            <a:normAutofit/>
          </a:bodyPr>
          <a:lstStyle/>
          <a:p>
            <a:r>
              <a:rPr lang="ru-RU" dirty="0" smtClean="0"/>
              <a:t>Текущая локализация поставок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42" y="259079"/>
            <a:ext cx="10439302" cy="5270863"/>
          </a:xfrm>
        </p:spPr>
      </p:pic>
    </p:spTree>
    <p:extLst>
      <p:ext uri="{BB962C8B-B14F-4D97-AF65-F5344CB8AC3E}">
        <p14:creationId xmlns:p14="http://schemas.microsoft.com/office/powerpoint/2010/main" val="5011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290" y="5547360"/>
            <a:ext cx="10262463" cy="1117599"/>
          </a:xfrm>
        </p:spPr>
        <p:txBody>
          <a:bodyPr>
            <a:normAutofit/>
          </a:bodyPr>
          <a:lstStyle/>
          <a:p>
            <a:r>
              <a:rPr lang="ru-RU" dirty="0" smtClean="0"/>
              <a:t>Карта расположения производителей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33" y="327140"/>
            <a:ext cx="11389611" cy="5437556"/>
          </a:xfrm>
        </p:spPr>
      </p:pic>
    </p:spTree>
    <p:extLst>
      <p:ext uri="{BB962C8B-B14F-4D97-AF65-F5344CB8AC3E}">
        <p14:creationId xmlns:p14="http://schemas.microsoft.com/office/powerpoint/2010/main" val="3738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473148"/>
            <a:ext cx="10140543" cy="1110405"/>
          </a:xfrm>
        </p:spPr>
        <p:txBody>
          <a:bodyPr>
            <a:normAutofit/>
          </a:bodyPr>
          <a:lstStyle/>
          <a:p>
            <a:r>
              <a:rPr lang="ru-RU" dirty="0" smtClean="0"/>
              <a:t>Совместная доставка поставщиков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444138"/>
            <a:ext cx="10990954" cy="5029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Контейнерные линии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обеспечивают ритмичность.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Затраты ниже по сравнению с вагонными поставками до 10%.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Кол-во поставщиков из </a:t>
            </a:r>
            <a:r>
              <a:rPr lang="ru-RU" sz="2800" dirty="0" err="1" smtClean="0">
                <a:solidFill>
                  <a:schemeClr val="tx1"/>
                </a:solidFill>
              </a:rPr>
              <a:t>Мск</a:t>
            </a:r>
            <a:r>
              <a:rPr lang="ru-RU" sz="2800" dirty="0" smtClean="0">
                <a:solidFill>
                  <a:schemeClr val="tx1"/>
                </a:solidFill>
              </a:rPr>
              <a:t> и </a:t>
            </a:r>
            <a:r>
              <a:rPr lang="ru-RU" sz="2800" dirty="0" err="1" smtClean="0">
                <a:solidFill>
                  <a:schemeClr val="tx1"/>
                </a:solidFill>
              </a:rPr>
              <a:t>сПб</a:t>
            </a:r>
            <a:r>
              <a:rPr lang="ru-RU" sz="2800" dirty="0" smtClean="0">
                <a:solidFill>
                  <a:schemeClr val="tx1"/>
                </a:solidFill>
              </a:rPr>
              <a:t> выросло за 8 месяцев на 27%.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Возможность выбора способа доставки – контейнерные линии, вагонные поставки, автомобильные.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123057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Транспортная логистика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398417"/>
            <a:ext cx="10593390" cy="51807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Высокие затраты на доставку в магазины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до 30% всех логистических затрат.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До 5% от покупной стоимости.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Действия: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Рост консолидированной партии.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Склады «Последней мили» в регионах.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От наших перевозчиков ждём работы по поиску обратных загрузок и необходимого типа машин.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Практика взаимодействия с поставщиками по обратным загрузкам – пока не показывает эффективности.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123057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Приёмка в магазинах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398417"/>
            <a:ext cx="10192795" cy="4724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Затраты на приёмку 1 шт. товара от поставщика в магазинах = 32 коп.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Действия: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Доверительная приёмка поставщиков.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Увеличение централизации.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123057"/>
            <a:ext cx="8877799" cy="1507067"/>
          </a:xfrm>
        </p:spPr>
        <p:txBody>
          <a:bodyPr>
            <a:normAutofit/>
          </a:bodyPr>
          <a:lstStyle/>
          <a:p>
            <a:r>
              <a:rPr lang="ru-RU" dirty="0" smtClean="0"/>
              <a:t>централизация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398417"/>
            <a:ext cx="10192795" cy="472464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Снижение зависимости от дистрибьюторов.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Рост </a:t>
            </a:r>
            <a:r>
              <a:rPr lang="en-US" sz="2800" dirty="0" smtClean="0">
                <a:solidFill>
                  <a:schemeClr val="tx1"/>
                </a:solidFill>
              </a:rPr>
              <a:t>SL</a:t>
            </a:r>
            <a:r>
              <a:rPr lang="ru-RU" sz="2800" dirty="0" smtClean="0">
                <a:solidFill>
                  <a:schemeClr val="tx1"/>
                </a:solidFill>
              </a:rPr>
              <a:t> поставок на 20%, что даёт </a:t>
            </a:r>
            <a:r>
              <a:rPr lang="en-US" sz="2800" dirty="0" smtClean="0">
                <a:solidFill>
                  <a:schemeClr val="tx1"/>
                </a:solidFill>
              </a:rPr>
              <a:t>~</a:t>
            </a:r>
            <a:r>
              <a:rPr lang="ru-RU" sz="2800" dirty="0" smtClean="0">
                <a:solidFill>
                  <a:schemeClr val="tx1"/>
                </a:solidFill>
              </a:rPr>
              <a:t> 5% представленности и 2,5% РТО.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Возможность увеличения торговой наценки, которую можно инвестировать как в компанию, так и в покупателя.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Нужны технологии заказа, обработки и поставки товара без хранения.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2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1608</TotalTime>
  <Words>356</Words>
  <Application>Microsoft Office PowerPoint</Application>
  <PresentationFormat>Широкоэкранный</PresentationFormat>
  <Paragraphs>77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3</vt:lpstr>
      <vt:lpstr>Сектор</vt:lpstr>
      <vt:lpstr>Цепочка поставок  ТС «Командор»</vt:lpstr>
      <vt:lpstr>Логистика в красноярском крае</vt:lpstr>
      <vt:lpstr>Логистика в красноярском крае</vt:lpstr>
      <vt:lpstr>Текущая локализация поставок</vt:lpstr>
      <vt:lpstr>Карта расположения производителей</vt:lpstr>
      <vt:lpstr>Совместная доставка поставщиков</vt:lpstr>
      <vt:lpstr>Транспортная логистика</vt:lpstr>
      <vt:lpstr>Приёмка в магазинах</vt:lpstr>
      <vt:lpstr>централизация</vt:lpstr>
      <vt:lpstr>централизация</vt:lpstr>
      <vt:lpstr>оценка эффективности цепи поставок</vt:lpstr>
      <vt:lpstr>Основные моменты</vt:lpstr>
      <vt:lpstr>Контактная информация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Цепочка поставок  ТС «Командор»</dc:title>
  <dc:creator>Христенко Леонид Евгеньевич</dc:creator>
  <cp:lastModifiedBy>Владимир Русанов</cp:lastModifiedBy>
  <cp:revision>19</cp:revision>
  <dcterms:created xsi:type="dcterms:W3CDTF">2019-09-17T07:01:53Z</dcterms:created>
  <dcterms:modified xsi:type="dcterms:W3CDTF">2019-09-19T08:41:25Z</dcterms:modified>
</cp:coreProperties>
</file>